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307" r:id="rId37"/>
    <p:sldId id="308" r:id="rId38"/>
    <p:sldId id="318" r:id="rId39"/>
    <p:sldId id="319" r:id="rId40"/>
    <p:sldId id="320"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4bd758f66_0_3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4bd758f6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af29e1d3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af29e1d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9af29e1d3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9af29e1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9af29e1d3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9af29e1d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9af29e1d3_0_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9af29e1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9af29e1d3_0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9af29e1d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9af29e1d3_0_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9af29e1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9af29e1d3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9af29e1d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9af29e1d3_0_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9af29e1d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9af29e1d3_0_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9af29e1d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af29e1d3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9af29e1d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9af29e1d3_0_5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9af29e1d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9af29e1d3_0_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9af29e1d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4bd758f66_0_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4bd758f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9af29e1d3_0_15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9af29e1d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9af29e1d3_0_9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9af29e1d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9af29e1d3_0_9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9af29e1d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9af29e1d3_0_10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9af29e1d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9af29e1d3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9af29e1d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9af29e1d3_0_1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9af29e1d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4bd758f66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4bd758f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9af29e1d3_0_1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9af29e1d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9af29e1d3_0_1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9af29e1d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9af29e1d3_0_1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9af29e1d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af29e1d3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af29e1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9af29e1d3_0_1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9af29e1d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a22babca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a22babca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af29e1d3_0_1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af29e1d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9af29e1d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9af29e1d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9af29e1d3_5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9af29e1d3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9af29e1d3_5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9af29e1d3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9b0fa6a9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bb1d43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bb1d43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b="1">
                <a:solidFill>
                  <a:srgbClr val="4D5156"/>
                </a:solidFill>
                <a:highlight>
                  <a:srgbClr val="FFFFFF"/>
                </a:highlight>
                <a:latin typeface="Montserrat"/>
                <a:ea typeface="Montserrat"/>
                <a:cs typeface="Montserrat"/>
                <a:sym typeface="Montserrat"/>
              </a:rPr>
              <a:t>typically in the form of a real-valued vector that encodes the meaning of the word such that the words that are closer in the vector space are expected to be similar in meaning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9af29e1d3_0_2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9af29e1d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7363" y="3272869"/>
            <a:ext cx="8509273" cy="90242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1800" b="1" u="sng" dirty="0">
                <a:solidFill>
                  <a:schemeClr val="lt1"/>
                </a:solidFill>
                <a:latin typeface="Montserrat"/>
                <a:ea typeface="Montserrat"/>
                <a:cs typeface="Montserrat"/>
                <a:sym typeface="Montserrat"/>
              </a:rPr>
              <a:t>Team Members</a:t>
            </a: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GB" sz="1600" b="1" dirty="0">
                <a:solidFill>
                  <a:schemeClr val="lt1"/>
                </a:solidFill>
                <a:latin typeface="Montserrat"/>
                <a:ea typeface="Montserrat"/>
                <a:cs typeface="Montserrat"/>
                <a:sym typeface="Montserrat"/>
              </a:rPr>
              <a:t>Shrikanth</a:t>
            </a:r>
            <a:br>
              <a:rPr lang="en-GB" sz="1600" b="1" dirty="0">
                <a:solidFill>
                  <a:schemeClr val="lt1"/>
                </a:solidFill>
                <a:latin typeface="Montserrat"/>
                <a:ea typeface="Montserrat"/>
                <a:cs typeface="Montserrat"/>
                <a:sym typeface="Montserrat"/>
              </a:rPr>
            </a:br>
            <a:r>
              <a:rPr lang="en-GB" sz="1600" b="1" dirty="0">
                <a:solidFill>
                  <a:schemeClr val="lt1"/>
                </a:solidFill>
                <a:latin typeface="Montserrat"/>
                <a:ea typeface="Montserrat"/>
                <a:cs typeface="Montserrat"/>
                <a:sym typeface="Montserrat"/>
              </a:rPr>
              <a:t>Ankit Raj</a:t>
            </a:r>
            <a:endParaRPr sz="1600" b="1" dirty="0">
              <a:solidFill>
                <a:schemeClr val="lt1"/>
              </a:solidFill>
              <a:latin typeface="Montserrat"/>
              <a:ea typeface="Montserrat"/>
              <a:cs typeface="Montserrat"/>
              <a:sym typeface="Montserrat"/>
            </a:endParaRPr>
          </a:p>
        </p:txBody>
      </p:sp>
      <p:sp>
        <p:nvSpPr>
          <p:cNvPr id="57" name="Google Shape;57;p13"/>
          <p:cNvSpPr txBox="1"/>
          <p:nvPr/>
        </p:nvSpPr>
        <p:spPr>
          <a:xfrm>
            <a:off x="707944" y="1959474"/>
            <a:ext cx="7984500" cy="738900"/>
          </a:xfrm>
          <a:prstGeom prst="rect">
            <a:avLst/>
          </a:prstGeom>
          <a:noFill/>
          <a:ln>
            <a:noFill/>
          </a:ln>
        </p:spPr>
        <p:txBody>
          <a:bodyPr spcFirstLastPara="1" wrap="square" lIns="91425" tIns="91425" rIns="91425" bIns="91425" anchor="b" anchorCtr="0">
            <a:spAutoFit/>
          </a:bodyPr>
          <a:lstStyle/>
          <a:p>
            <a:pPr marL="0" lvl="0" indent="0" algn="ctr" rtl="0">
              <a:spcBef>
                <a:spcPts val="0"/>
              </a:spcBef>
              <a:spcAft>
                <a:spcPts val="0"/>
              </a:spcAft>
              <a:buClr>
                <a:srgbClr val="000000"/>
              </a:buClr>
              <a:buSzPts val="5200"/>
              <a:buFont typeface="Arial"/>
              <a:buNone/>
            </a:pPr>
            <a:r>
              <a:rPr lang="en-GB" sz="3600" b="1" dirty="0">
                <a:solidFill>
                  <a:schemeClr val="lt1"/>
                </a:solidFill>
                <a:latin typeface="Montserrat"/>
                <a:ea typeface="Montserrat"/>
                <a:cs typeface="Montserrat"/>
                <a:sym typeface="Montserrat"/>
              </a:rPr>
              <a:t> Company Classification</a:t>
            </a:r>
            <a:endParaRPr dirty="0"/>
          </a:p>
        </p:txBody>
      </p:sp>
      <p:sp>
        <p:nvSpPr>
          <p:cNvPr id="58" name="Google Shape;58;p13"/>
          <p:cNvSpPr txBox="1"/>
          <p:nvPr/>
        </p:nvSpPr>
        <p:spPr>
          <a:xfrm>
            <a:off x="707944" y="-1384980"/>
            <a:ext cx="7372800" cy="2769959"/>
          </a:xfrm>
          <a:prstGeom prst="rect">
            <a:avLst/>
          </a:prstGeom>
          <a:noFill/>
          <a:ln>
            <a:noFill/>
          </a:ln>
        </p:spPr>
        <p:txBody>
          <a:bodyPr spcFirstLastPara="1" wrap="square" lIns="91425" tIns="91425" rIns="91425" bIns="91425" anchor="b" anchorCtr="0">
            <a:spAutoFit/>
          </a:bodyPr>
          <a:lstStyle/>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endParaRPr lang="en-GB" sz="4200" b="1" dirty="0">
              <a:solidFill>
                <a:schemeClr val="dk1"/>
              </a:solidFill>
              <a:latin typeface="Montserrat"/>
              <a:ea typeface="Montserrat"/>
              <a:cs typeface="Montserrat"/>
              <a:sym typeface="Montserrat"/>
            </a:endParaRPr>
          </a:p>
          <a:p>
            <a:pPr marL="914400" lvl="0" indent="457200" algn="l" rtl="0">
              <a:spcBef>
                <a:spcPts val="0"/>
              </a:spcBef>
              <a:spcAft>
                <a:spcPts val="0"/>
              </a:spcAft>
              <a:buClr>
                <a:srgbClr val="000000"/>
              </a:buClr>
              <a:buSzPts val="5200"/>
              <a:buFont typeface="Arial"/>
              <a:buNone/>
            </a:pPr>
            <a:r>
              <a:rPr lang="en-GB" sz="4200" b="1" dirty="0">
                <a:solidFill>
                  <a:schemeClr val="dk1"/>
                </a:solidFill>
                <a:latin typeface="Montserrat"/>
                <a:ea typeface="Montserrat"/>
                <a:cs typeface="Montserrat"/>
                <a:sym typeface="Montserrat"/>
              </a:rPr>
              <a:t>Capstone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44825" y="494500"/>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number of clusters..</a:t>
            </a:r>
            <a:endParaRPr b="1">
              <a:latin typeface="Montserrat"/>
              <a:ea typeface="Montserrat"/>
              <a:cs typeface="Montserrat"/>
              <a:sym typeface="Montserrat"/>
            </a:endParaRPr>
          </a:p>
        </p:txBody>
      </p:sp>
      <p:sp>
        <p:nvSpPr>
          <p:cNvPr id="126" name="Google Shape;126;p24"/>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4"/>
          <p:cNvSpPr txBox="1"/>
          <p:nvPr/>
        </p:nvSpPr>
        <p:spPr>
          <a:xfrm>
            <a:off x="344825" y="2055350"/>
            <a:ext cx="4333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By using Elbow method and Silhouette score, we came up with 12 as an optimal of clusters.</a:t>
            </a:r>
            <a:endParaRPr sz="1700" b="1">
              <a:solidFill>
                <a:schemeClr val="lt1"/>
              </a:solidFill>
              <a:latin typeface="Montserrat"/>
              <a:ea typeface="Montserrat"/>
              <a:cs typeface="Montserrat"/>
              <a:sym typeface="Montserrat"/>
            </a:endParaRPr>
          </a:p>
        </p:txBody>
      </p:sp>
      <p:pic>
        <p:nvPicPr>
          <p:cNvPr id="128" name="Google Shape;128;p24"/>
          <p:cNvPicPr preferRelativeResize="0"/>
          <p:nvPr/>
        </p:nvPicPr>
        <p:blipFill>
          <a:blip r:embed="rId3">
            <a:alphaModFix/>
          </a:blip>
          <a:stretch>
            <a:fillRect/>
          </a:stretch>
        </p:blipFill>
        <p:spPr>
          <a:xfrm>
            <a:off x="4381500" y="1480175"/>
            <a:ext cx="4594401" cy="2728951"/>
          </a:xfrm>
          <a:prstGeom prst="rect">
            <a:avLst/>
          </a:prstGeom>
          <a:noFill/>
          <a:ln>
            <a:noFill/>
          </a:ln>
        </p:spPr>
      </p:pic>
      <p:sp>
        <p:nvSpPr>
          <p:cNvPr id="129" name="Google Shape;129;p24"/>
          <p:cNvSpPr txBox="1"/>
          <p:nvPr/>
        </p:nvSpPr>
        <p:spPr>
          <a:xfrm>
            <a:off x="5401200" y="4209125"/>
            <a:ext cx="3059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rPr>
              <a:t>Elbow method</a:t>
            </a:r>
            <a:endParaRPr sz="16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a:t>
            </a:r>
            <a:endParaRPr b="1">
              <a:solidFill>
                <a:schemeClr val="lt1"/>
              </a:solidFill>
              <a:latin typeface="Montserrat"/>
              <a:ea typeface="Montserrat"/>
              <a:cs typeface="Montserrat"/>
              <a:sym typeface="Montserrat"/>
            </a:endParaRPr>
          </a:p>
        </p:txBody>
      </p:sp>
      <p:pic>
        <p:nvPicPr>
          <p:cNvPr id="135" name="Google Shape;135;p25"/>
          <p:cNvPicPr preferRelativeResize="0"/>
          <p:nvPr/>
        </p:nvPicPr>
        <p:blipFill>
          <a:blip r:embed="rId3">
            <a:alphaModFix/>
          </a:blip>
          <a:stretch>
            <a:fillRect/>
          </a:stretch>
        </p:blipFill>
        <p:spPr>
          <a:xfrm>
            <a:off x="152400" y="1143825"/>
            <a:ext cx="4867824" cy="3092600"/>
          </a:xfrm>
          <a:prstGeom prst="rect">
            <a:avLst/>
          </a:prstGeom>
          <a:noFill/>
          <a:ln>
            <a:noFill/>
          </a:ln>
        </p:spPr>
      </p:pic>
      <p:sp>
        <p:nvSpPr>
          <p:cNvPr id="136" name="Google Shape;136;p25"/>
          <p:cNvSpPr txBox="1"/>
          <p:nvPr/>
        </p:nvSpPr>
        <p:spPr>
          <a:xfrm>
            <a:off x="3910875" y="217375"/>
            <a:ext cx="3843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PET HEALTHCARE</a:t>
            </a:r>
            <a:endParaRPr/>
          </a:p>
        </p:txBody>
      </p:sp>
      <p:pic>
        <p:nvPicPr>
          <p:cNvPr id="137" name="Google Shape;137;p25"/>
          <p:cNvPicPr preferRelativeResize="0"/>
          <p:nvPr/>
        </p:nvPicPr>
        <p:blipFill>
          <a:blip r:embed="rId4">
            <a:alphaModFix/>
          </a:blip>
          <a:stretch>
            <a:fillRect/>
          </a:stretch>
        </p:blipFill>
        <p:spPr>
          <a:xfrm>
            <a:off x="5020225" y="1668613"/>
            <a:ext cx="4011701" cy="2567825"/>
          </a:xfrm>
          <a:prstGeom prst="rect">
            <a:avLst/>
          </a:prstGeom>
          <a:noFill/>
          <a:ln>
            <a:noFill/>
          </a:ln>
        </p:spPr>
      </p:pic>
      <p:sp>
        <p:nvSpPr>
          <p:cNvPr id="138" name="Google Shape;138;p25"/>
          <p:cNvSpPr txBox="1"/>
          <p:nvPr/>
        </p:nvSpPr>
        <p:spPr>
          <a:xfrm>
            <a:off x="5165900" y="10984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par>
                                <p:cTn id="13" presetID="10" presetClass="entr" presetSubtype="0"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88450" y="1164913"/>
            <a:ext cx="4585251" cy="3242450"/>
          </a:xfrm>
          <a:prstGeom prst="rect">
            <a:avLst/>
          </a:prstGeom>
          <a:noFill/>
          <a:ln>
            <a:noFill/>
          </a:ln>
        </p:spPr>
      </p:pic>
      <p:sp>
        <p:nvSpPr>
          <p:cNvPr id="144" name="Google Shape;144;p26"/>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a:t>
            </a:r>
            <a:endParaRPr b="1">
              <a:solidFill>
                <a:schemeClr val="lt1"/>
              </a:solidFill>
              <a:latin typeface="Montserrat"/>
              <a:ea typeface="Montserrat"/>
              <a:cs typeface="Montserrat"/>
              <a:sym typeface="Montserrat"/>
            </a:endParaRPr>
          </a:p>
        </p:txBody>
      </p:sp>
      <p:sp>
        <p:nvSpPr>
          <p:cNvPr id="145" name="Google Shape;145;p26"/>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IT SERVICES</a:t>
            </a:r>
            <a:endParaRPr/>
          </a:p>
        </p:txBody>
      </p:sp>
      <p:pic>
        <p:nvPicPr>
          <p:cNvPr id="146" name="Google Shape;146;p26"/>
          <p:cNvPicPr preferRelativeResize="0"/>
          <p:nvPr/>
        </p:nvPicPr>
        <p:blipFill>
          <a:blip r:embed="rId4">
            <a:alphaModFix/>
          </a:blip>
          <a:stretch>
            <a:fillRect/>
          </a:stretch>
        </p:blipFill>
        <p:spPr>
          <a:xfrm>
            <a:off x="4695275" y="1422100"/>
            <a:ext cx="4359076" cy="2638425"/>
          </a:xfrm>
          <a:prstGeom prst="rect">
            <a:avLst/>
          </a:prstGeom>
          <a:noFill/>
          <a:ln>
            <a:noFill/>
          </a:ln>
        </p:spPr>
      </p:pic>
      <p:sp>
        <p:nvSpPr>
          <p:cNvPr id="147" name="Google Shape;147;p26"/>
          <p:cNvSpPr txBox="1"/>
          <p:nvPr/>
        </p:nvSpPr>
        <p:spPr>
          <a:xfrm>
            <a:off x="5165900" y="10199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par>
                                <p:cTn id="13" presetID="10"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52400" y="1093925"/>
            <a:ext cx="4352375" cy="3186400"/>
          </a:xfrm>
          <a:prstGeom prst="rect">
            <a:avLst/>
          </a:prstGeom>
          <a:noFill/>
          <a:ln>
            <a:noFill/>
          </a:ln>
        </p:spPr>
      </p:pic>
      <p:sp>
        <p:nvSpPr>
          <p:cNvPr id="153" name="Google Shape;153;p27"/>
          <p:cNvSpPr txBox="1">
            <a:spLocks noGrp="1"/>
          </p:cNvSpPr>
          <p:nvPr>
            <p:ph type="title"/>
          </p:nvPr>
        </p:nvSpPr>
        <p:spPr>
          <a:xfrm>
            <a:off x="-526675" y="23882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a:t>
            </a:r>
            <a:endParaRPr b="1">
              <a:solidFill>
                <a:schemeClr val="lt1"/>
              </a:solidFill>
              <a:latin typeface="Montserrat"/>
              <a:ea typeface="Montserrat"/>
              <a:cs typeface="Montserrat"/>
              <a:sym typeface="Montserrat"/>
            </a:endParaRPr>
          </a:p>
        </p:txBody>
      </p:sp>
      <p:sp>
        <p:nvSpPr>
          <p:cNvPr id="154" name="Google Shape;154;p27"/>
          <p:cNvSpPr txBox="1"/>
          <p:nvPr/>
        </p:nvSpPr>
        <p:spPr>
          <a:xfrm>
            <a:off x="3608325" y="238825"/>
            <a:ext cx="3137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INSURANCE</a:t>
            </a:r>
            <a:endParaRPr/>
          </a:p>
        </p:txBody>
      </p:sp>
      <p:pic>
        <p:nvPicPr>
          <p:cNvPr id="155" name="Google Shape;155;p27"/>
          <p:cNvPicPr preferRelativeResize="0"/>
          <p:nvPr/>
        </p:nvPicPr>
        <p:blipFill>
          <a:blip r:embed="rId4">
            <a:alphaModFix/>
          </a:blip>
          <a:stretch>
            <a:fillRect/>
          </a:stretch>
        </p:blipFill>
        <p:spPr>
          <a:xfrm>
            <a:off x="4572000" y="1424500"/>
            <a:ext cx="4509251" cy="2771775"/>
          </a:xfrm>
          <a:prstGeom prst="rect">
            <a:avLst/>
          </a:prstGeom>
          <a:noFill/>
          <a:ln>
            <a:noFill/>
          </a:ln>
        </p:spPr>
      </p:pic>
      <p:sp>
        <p:nvSpPr>
          <p:cNvPr id="156" name="Google Shape;156;p27"/>
          <p:cNvSpPr txBox="1"/>
          <p:nvPr/>
        </p:nvSpPr>
        <p:spPr>
          <a:xfrm>
            <a:off x="5042650" y="96280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par>
                                <p:cTn id="13" presetID="10"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52400" y="1324225"/>
            <a:ext cx="4419599" cy="2920875"/>
          </a:xfrm>
          <a:prstGeom prst="rect">
            <a:avLst/>
          </a:prstGeom>
          <a:noFill/>
          <a:ln>
            <a:noFill/>
          </a:ln>
        </p:spPr>
      </p:pic>
      <p:sp>
        <p:nvSpPr>
          <p:cNvPr id="162" name="Google Shape;162;p28"/>
          <p:cNvSpPr txBox="1">
            <a:spLocks noGrp="1"/>
          </p:cNvSpPr>
          <p:nvPr>
            <p:ph type="title"/>
          </p:nvPr>
        </p:nvSpPr>
        <p:spPr>
          <a:xfrm>
            <a:off x="-941275" y="260275"/>
            <a:ext cx="7142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a:t>
            </a:r>
            <a:endParaRPr b="1">
              <a:solidFill>
                <a:schemeClr val="lt1"/>
              </a:solidFill>
              <a:latin typeface="Montserrat"/>
              <a:ea typeface="Montserrat"/>
              <a:cs typeface="Montserrat"/>
              <a:sym typeface="Montserrat"/>
            </a:endParaRPr>
          </a:p>
        </p:txBody>
      </p:sp>
      <p:sp>
        <p:nvSpPr>
          <p:cNvPr id="163" name="Google Shape;163;p28"/>
          <p:cNvSpPr txBox="1"/>
          <p:nvPr/>
        </p:nvSpPr>
        <p:spPr>
          <a:xfrm>
            <a:off x="3227325" y="260275"/>
            <a:ext cx="4818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DIGITAL MARKETING</a:t>
            </a:r>
            <a:endParaRPr/>
          </a:p>
        </p:txBody>
      </p:sp>
      <p:pic>
        <p:nvPicPr>
          <p:cNvPr id="164" name="Google Shape;164;p28"/>
          <p:cNvPicPr preferRelativeResize="0"/>
          <p:nvPr/>
        </p:nvPicPr>
        <p:blipFill>
          <a:blip r:embed="rId4">
            <a:alphaModFix/>
          </a:blip>
          <a:stretch>
            <a:fillRect/>
          </a:stretch>
        </p:blipFill>
        <p:spPr>
          <a:xfrm>
            <a:off x="4564150" y="1511413"/>
            <a:ext cx="4419600" cy="2733675"/>
          </a:xfrm>
          <a:prstGeom prst="rect">
            <a:avLst/>
          </a:prstGeom>
          <a:noFill/>
          <a:ln>
            <a:noFill/>
          </a:ln>
        </p:spPr>
      </p:pic>
      <p:sp>
        <p:nvSpPr>
          <p:cNvPr id="165" name="Google Shape;165;p28"/>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par>
                                <p:cTn id="13" presetID="10"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186025" y="1221175"/>
            <a:ext cx="4879026" cy="2790825"/>
          </a:xfrm>
          <a:prstGeom prst="rect">
            <a:avLst/>
          </a:prstGeom>
          <a:noFill/>
          <a:ln>
            <a:noFill/>
          </a:ln>
        </p:spPr>
      </p:pic>
      <p:sp>
        <p:nvSpPr>
          <p:cNvPr id="171" name="Google Shape;171;p29"/>
          <p:cNvSpPr txBox="1">
            <a:spLocks noGrp="1"/>
          </p:cNvSpPr>
          <p:nvPr>
            <p:ph type="title"/>
          </p:nvPr>
        </p:nvSpPr>
        <p:spPr>
          <a:xfrm>
            <a:off x="649950" y="2602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a:t>
            </a:r>
            <a:endParaRPr b="1">
              <a:solidFill>
                <a:schemeClr val="lt1"/>
              </a:solidFill>
              <a:latin typeface="Montserrat"/>
              <a:ea typeface="Montserrat"/>
              <a:cs typeface="Montserrat"/>
              <a:sym typeface="Montserrat"/>
            </a:endParaRPr>
          </a:p>
        </p:txBody>
      </p:sp>
      <p:sp>
        <p:nvSpPr>
          <p:cNvPr id="172" name="Google Shape;172;p29"/>
          <p:cNvSpPr txBox="1"/>
          <p:nvPr/>
        </p:nvSpPr>
        <p:spPr>
          <a:xfrm>
            <a:off x="3361800" y="260275"/>
            <a:ext cx="37989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LOGISTICS</a:t>
            </a:r>
            <a:endParaRPr/>
          </a:p>
        </p:txBody>
      </p:sp>
      <p:pic>
        <p:nvPicPr>
          <p:cNvPr id="173" name="Google Shape;173;p29"/>
          <p:cNvPicPr preferRelativeResize="0"/>
          <p:nvPr/>
        </p:nvPicPr>
        <p:blipFill>
          <a:blip r:embed="rId4">
            <a:alphaModFix/>
          </a:blip>
          <a:stretch>
            <a:fillRect/>
          </a:stretch>
        </p:blipFill>
        <p:spPr>
          <a:xfrm>
            <a:off x="5065050" y="1595650"/>
            <a:ext cx="3870525" cy="2298575"/>
          </a:xfrm>
          <a:prstGeom prst="rect">
            <a:avLst/>
          </a:prstGeom>
          <a:noFill/>
          <a:ln>
            <a:noFill/>
          </a:ln>
        </p:spPr>
      </p:pic>
      <p:sp>
        <p:nvSpPr>
          <p:cNvPr id="174" name="Google Shape;174;p29"/>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par>
                                <p:cTn id="13" presetID="10" presetClass="entr" presetSubtype="0" fill="hold"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174825" y="1344925"/>
            <a:ext cx="4251500" cy="2913300"/>
          </a:xfrm>
          <a:prstGeom prst="rect">
            <a:avLst/>
          </a:prstGeom>
          <a:noFill/>
          <a:ln>
            <a:noFill/>
          </a:ln>
        </p:spPr>
      </p:pic>
      <p:sp>
        <p:nvSpPr>
          <p:cNvPr id="180" name="Google Shape;180;p30"/>
          <p:cNvSpPr txBox="1">
            <a:spLocks noGrp="1"/>
          </p:cNvSpPr>
          <p:nvPr>
            <p:ph type="title"/>
          </p:nvPr>
        </p:nvSpPr>
        <p:spPr>
          <a:xfrm>
            <a:off x="-60475" y="2817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a:t>
            </a:r>
            <a:endParaRPr b="1">
              <a:solidFill>
                <a:schemeClr val="lt1"/>
              </a:solidFill>
              <a:latin typeface="Montserrat"/>
              <a:ea typeface="Montserrat"/>
              <a:cs typeface="Montserrat"/>
              <a:sym typeface="Montserrat"/>
            </a:endParaRPr>
          </a:p>
        </p:txBody>
      </p:sp>
      <p:sp>
        <p:nvSpPr>
          <p:cNvPr id="181" name="Google Shape;181;p30"/>
          <p:cNvSpPr txBox="1"/>
          <p:nvPr/>
        </p:nvSpPr>
        <p:spPr>
          <a:xfrm>
            <a:off x="3171275" y="28172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HEALTHCARE (EYE CARE)</a:t>
            </a:r>
            <a:endParaRPr sz="2800" b="1">
              <a:solidFill>
                <a:schemeClr val="lt1"/>
              </a:solidFill>
              <a:latin typeface="Montserrat"/>
              <a:ea typeface="Montserrat"/>
              <a:cs typeface="Montserrat"/>
              <a:sym typeface="Montserrat"/>
            </a:endParaRPr>
          </a:p>
        </p:txBody>
      </p:sp>
      <p:pic>
        <p:nvPicPr>
          <p:cNvPr id="182" name="Google Shape;182;p30"/>
          <p:cNvPicPr preferRelativeResize="0"/>
          <p:nvPr/>
        </p:nvPicPr>
        <p:blipFill>
          <a:blip r:embed="rId4">
            <a:alphaModFix/>
          </a:blip>
          <a:stretch>
            <a:fillRect/>
          </a:stretch>
        </p:blipFill>
        <p:spPr>
          <a:xfrm>
            <a:off x="4572000" y="1541313"/>
            <a:ext cx="4504749" cy="2667000"/>
          </a:xfrm>
          <a:prstGeom prst="rect">
            <a:avLst/>
          </a:prstGeom>
          <a:noFill/>
          <a:ln>
            <a:noFill/>
          </a:ln>
        </p:spPr>
      </p:pic>
      <p:sp>
        <p:nvSpPr>
          <p:cNvPr id="183" name="Google Shape;183;p30"/>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1000"/>
                                        <p:tgtEl>
                                          <p:spTgt spid="183"/>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1"/>
          <p:cNvPicPr preferRelativeResize="0"/>
          <p:nvPr/>
        </p:nvPicPr>
        <p:blipFill>
          <a:blip r:embed="rId3">
            <a:alphaModFix/>
          </a:blip>
          <a:stretch>
            <a:fillRect/>
          </a:stretch>
        </p:blipFill>
        <p:spPr>
          <a:xfrm>
            <a:off x="107575" y="1109600"/>
            <a:ext cx="4885749" cy="3014175"/>
          </a:xfrm>
          <a:prstGeom prst="rect">
            <a:avLst/>
          </a:prstGeom>
          <a:noFill/>
          <a:ln>
            <a:noFill/>
          </a:ln>
        </p:spPr>
      </p:pic>
      <p:sp>
        <p:nvSpPr>
          <p:cNvPr id="189" name="Google Shape;189;p31"/>
          <p:cNvSpPr txBox="1">
            <a:spLocks noGrp="1"/>
          </p:cNvSpPr>
          <p:nvPr>
            <p:ph type="title"/>
          </p:nvPr>
        </p:nvSpPr>
        <p:spPr>
          <a:xfrm>
            <a:off x="723950" y="30317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a:t>
            </a:r>
            <a:endParaRPr b="1">
              <a:solidFill>
                <a:schemeClr val="lt1"/>
              </a:solidFill>
              <a:latin typeface="Montserrat"/>
              <a:ea typeface="Montserrat"/>
              <a:cs typeface="Montserrat"/>
              <a:sym typeface="Montserrat"/>
            </a:endParaRPr>
          </a:p>
        </p:txBody>
      </p:sp>
      <p:sp>
        <p:nvSpPr>
          <p:cNvPr id="190" name="Google Shape;190;p31"/>
          <p:cNvSpPr txBox="1"/>
          <p:nvPr/>
        </p:nvSpPr>
        <p:spPr>
          <a:xfrm>
            <a:off x="2756650" y="303175"/>
            <a:ext cx="55131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FINANCIALS</a:t>
            </a:r>
            <a:endParaRPr sz="2800" b="1">
              <a:solidFill>
                <a:schemeClr val="lt1"/>
              </a:solidFill>
              <a:latin typeface="Montserrat"/>
              <a:ea typeface="Montserrat"/>
              <a:cs typeface="Montserrat"/>
              <a:sym typeface="Montserrat"/>
            </a:endParaRPr>
          </a:p>
        </p:txBody>
      </p:sp>
      <p:pic>
        <p:nvPicPr>
          <p:cNvPr id="191" name="Google Shape;191;p31"/>
          <p:cNvPicPr preferRelativeResize="0"/>
          <p:nvPr/>
        </p:nvPicPr>
        <p:blipFill>
          <a:blip r:embed="rId4">
            <a:alphaModFix/>
          </a:blip>
          <a:stretch>
            <a:fillRect/>
          </a:stretch>
        </p:blipFill>
        <p:spPr>
          <a:xfrm>
            <a:off x="4993325" y="1519400"/>
            <a:ext cx="4049825" cy="2559550"/>
          </a:xfrm>
          <a:prstGeom prst="rect">
            <a:avLst/>
          </a:prstGeom>
          <a:noFill/>
          <a:ln>
            <a:noFill/>
          </a:ln>
        </p:spPr>
      </p:pic>
      <p:sp>
        <p:nvSpPr>
          <p:cNvPr id="192" name="Google Shape;192;p31"/>
          <p:cNvSpPr txBox="1"/>
          <p:nvPr/>
        </p:nvSpPr>
        <p:spPr>
          <a:xfrm>
            <a:off x="5042650" y="1049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1000"/>
                                        <p:tgtEl>
                                          <p:spTgt spid="192"/>
                                        </p:tgtEl>
                                      </p:cBhvr>
                                    </p:animEffect>
                                  </p:childTnLst>
                                </p:cTn>
                              </p:par>
                              <p:par>
                                <p:cTn id="13" presetID="10" presetClass="entr" presetSubtype="0"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152400" y="1176350"/>
            <a:ext cx="4800600" cy="2790825"/>
          </a:xfrm>
          <a:prstGeom prst="rect">
            <a:avLst/>
          </a:prstGeom>
          <a:noFill/>
          <a:ln>
            <a:noFill/>
          </a:ln>
        </p:spPr>
      </p:pic>
      <p:sp>
        <p:nvSpPr>
          <p:cNvPr id="198" name="Google Shape;198;p32"/>
          <p:cNvSpPr txBox="1">
            <a:spLocks noGrp="1"/>
          </p:cNvSpPr>
          <p:nvPr>
            <p:ph type="title"/>
          </p:nvPr>
        </p:nvSpPr>
        <p:spPr>
          <a:xfrm>
            <a:off x="-844900" y="324625"/>
            <a:ext cx="505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a:t>
            </a:r>
            <a:endParaRPr b="1">
              <a:solidFill>
                <a:schemeClr val="lt1"/>
              </a:solidFill>
              <a:latin typeface="Montserrat"/>
              <a:ea typeface="Montserrat"/>
              <a:cs typeface="Montserrat"/>
              <a:sym typeface="Montserrat"/>
            </a:endParaRPr>
          </a:p>
        </p:txBody>
      </p:sp>
      <p:sp>
        <p:nvSpPr>
          <p:cNvPr id="199" name="Google Shape;199;p32"/>
          <p:cNvSpPr txBox="1"/>
          <p:nvPr/>
        </p:nvSpPr>
        <p:spPr>
          <a:xfrm>
            <a:off x="2610975" y="324625"/>
            <a:ext cx="62193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REAL ESTATE &amp; LEGAL AFFAIRS</a:t>
            </a:r>
            <a:endParaRPr sz="2800" b="1">
              <a:solidFill>
                <a:schemeClr val="lt1"/>
              </a:solidFill>
              <a:latin typeface="Montserrat"/>
              <a:ea typeface="Montserrat"/>
              <a:cs typeface="Montserrat"/>
              <a:sym typeface="Montserrat"/>
            </a:endParaRPr>
          </a:p>
        </p:txBody>
      </p:sp>
      <p:pic>
        <p:nvPicPr>
          <p:cNvPr id="200" name="Google Shape;200;p32"/>
          <p:cNvPicPr preferRelativeResize="0"/>
          <p:nvPr/>
        </p:nvPicPr>
        <p:blipFill>
          <a:blip r:embed="rId4">
            <a:alphaModFix/>
          </a:blip>
          <a:stretch>
            <a:fillRect/>
          </a:stretch>
        </p:blipFill>
        <p:spPr>
          <a:xfrm>
            <a:off x="4953000" y="1584425"/>
            <a:ext cx="4101350" cy="2357800"/>
          </a:xfrm>
          <a:prstGeom prst="rect">
            <a:avLst/>
          </a:prstGeom>
          <a:noFill/>
          <a:ln>
            <a:noFill/>
          </a:ln>
        </p:spPr>
      </p:pic>
      <p:sp>
        <p:nvSpPr>
          <p:cNvPr id="201" name="Google Shape;201;p32"/>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childTnLst>
                                </p:cTn>
                              </p:par>
                              <p:par>
                                <p:cTn id="13" presetID="10"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fade">
                                      <p:cBhvr>
                                        <p:cTn id="15"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387900" y="140225"/>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a:t>
            </a:r>
            <a:endParaRPr b="1">
              <a:latin typeface="Montserrat"/>
              <a:ea typeface="Montserrat"/>
              <a:cs typeface="Montserrat"/>
              <a:sym typeface="Montserrat"/>
            </a:endParaRPr>
          </a:p>
        </p:txBody>
      </p:sp>
      <p:pic>
        <p:nvPicPr>
          <p:cNvPr id="207" name="Google Shape;207;p33"/>
          <p:cNvPicPr preferRelativeResize="0"/>
          <p:nvPr/>
        </p:nvPicPr>
        <p:blipFill>
          <a:blip r:embed="rId3">
            <a:alphaModFix/>
          </a:blip>
          <a:stretch>
            <a:fillRect/>
          </a:stretch>
        </p:blipFill>
        <p:spPr>
          <a:xfrm>
            <a:off x="79200" y="1187825"/>
            <a:ext cx="4492800" cy="3248075"/>
          </a:xfrm>
          <a:prstGeom prst="rect">
            <a:avLst/>
          </a:prstGeom>
          <a:noFill/>
          <a:ln>
            <a:noFill/>
          </a:ln>
        </p:spPr>
      </p:pic>
      <p:sp>
        <p:nvSpPr>
          <p:cNvPr id="208" name="Google Shape;208;p33"/>
          <p:cNvSpPr txBox="1"/>
          <p:nvPr/>
        </p:nvSpPr>
        <p:spPr>
          <a:xfrm>
            <a:off x="3081025" y="140225"/>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HOSPITALITY</a:t>
            </a:r>
            <a:endParaRPr sz="2800" b="1">
              <a:solidFill>
                <a:schemeClr val="lt1"/>
              </a:solidFill>
              <a:latin typeface="Montserrat"/>
              <a:ea typeface="Montserrat"/>
              <a:cs typeface="Montserrat"/>
              <a:sym typeface="Montserrat"/>
            </a:endParaRPr>
          </a:p>
        </p:txBody>
      </p:sp>
      <p:pic>
        <p:nvPicPr>
          <p:cNvPr id="209" name="Google Shape;209;p33"/>
          <p:cNvPicPr preferRelativeResize="0"/>
          <p:nvPr/>
        </p:nvPicPr>
        <p:blipFill>
          <a:blip r:embed="rId4">
            <a:alphaModFix/>
          </a:blip>
          <a:stretch>
            <a:fillRect/>
          </a:stretch>
        </p:blipFill>
        <p:spPr>
          <a:xfrm>
            <a:off x="4572000" y="1438400"/>
            <a:ext cx="4492801" cy="2997500"/>
          </a:xfrm>
          <a:prstGeom prst="rect">
            <a:avLst/>
          </a:prstGeom>
          <a:noFill/>
          <a:ln>
            <a:noFill/>
          </a:ln>
        </p:spPr>
      </p:pic>
      <p:sp>
        <p:nvSpPr>
          <p:cNvPr id="210" name="Google Shape;210;p33"/>
          <p:cNvSpPr txBox="1"/>
          <p:nvPr/>
        </p:nvSpPr>
        <p:spPr>
          <a:xfrm>
            <a:off x="4953025" y="104427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par>
                                <p:cTn id="13" presetID="10"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364025" y="1115600"/>
            <a:ext cx="8149800" cy="21858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134F5C"/>
              </a:buClr>
              <a:buSzPts val="2600"/>
              <a:buChar char="❖"/>
            </a:pPr>
            <a:r>
              <a:rPr lang="en-GB" sz="2600" b="1">
                <a:solidFill>
                  <a:srgbClr val="134F5C"/>
                </a:solidFill>
              </a:rPr>
              <a:t>Problem statement</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Data summary</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Covering insights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Challenges</a:t>
            </a:r>
            <a:endParaRPr sz="2600" b="1">
              <a:solidFill>
                <a:srgbClr val="134F5C"/>
              </a:solidFill>
            </a:endParaRPr>
          </a:p>
          <a:p>
            <a:pPr marL="457200" lvl="0" indent="-393700" algn="l" rtl="0">
              <a:spcBef>
                <a:spcPts val="0"/>
              </a:spcBef>
              <a:spcAft>
                <a:spcPts val="0"/>
              </a:spcAft>
              <a:buClr>
                <a:srgbClr val="134F5C"/>
              </a:buClr>
              <a:buSzPts val="2600"/>
              <a:buChar char="❖"/>
            </a:pPr>
            <a:r>
              <a:rPr lang="en-GB" sz="2600" b="1">
                <a:solidFill>
                  <a:srgbClr val="134F5C"/>
                </a:solidFill>
              </a:rPr>
              <a:t>Conclusions</a:t>
            </a:r>
            <a:endParaRPr sz="2600" b="1">
              <a:solidFill>
                <a:srgbClr val="134F5C"/>
              </a:solidFill>
            </a:endParaRPr>
          </a:p>
        </p:txBody>
      </p:sp>
      <p:sp>
        <p:nvSpPr>
          <p:cNvPr id="64" name="Google Shape;64;p14"/>
          <p:cNvSpPr txBox="1"/>
          <p:nvPr/>
        </p:nvSpPr>
        <p:spPr>
          <a:xfrm>
            <a:off x="178625" y="4853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CC0000"/>
                </a:solidFill>
                <a:latin typeface="Montserrat"/>
                <a:ea typeface="Montserrat"/>
                <a:cs typeface="Montserrat"/>
                <a:sym typeface="Montserrat"/>
              </a:rPr>
              <a:t>Content</a:t>
            </a:r>
            <a:endParaRPr sz="2800" b="1">
              <a:solidFill>
                <a:srgbClr val="CC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4"/>
          <p:cNvPicPr preferRelativeResize="0"/>
          <p:nvPr/>
        </p:nvPicPr>
        <p:blipFill>
          <a:blip r:embed="rId3">
            <a:alphaModFix/>
          </a:blip>
          <a:stretch>
            <a:fillRect/>
          </a:stretch>
        </p:blipFill>
        <p:spPr>
          <a:xfrm>
            <a:off x="128300" y="1223900"/>
            <a:ext cx="4789400" cy="3135175"/>
          </a:xfrm>
          <a:prstGeom prst="rect">
            <a:avLst/>
          </a:prstGeom>
          <a:noFill/>
          <a:ln>
            <a:noFill/>
          </a:ln>
        </p:spPr>
      </p:pic>
      <p:sp>
        <p:nvSpPr>
          <p:cNvPr id="216" name="Google Shape;216;p34"/>
          <p:cNvSpPr txBox="1">
            <a:spLocks noGrp="1"/>
          </p:cNvSpPr>
          <p:nvPr>
            <p:ph type="title"/>
          </p:nvPr>
        </p:nvSpPr>
        <p:spPr>
          <a:xfrm>
            <a:off x="461300" y="242050"/>
            <a:ext cx="4760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10 : </a:t>
            </a:r>
            <a:endParaRPr b="1">
              <a:latin typeface="Montserrat"/>
              <a:ea typeface="Montserrat"/>
              <a:cs typeface="Montserrat"/>
              <a:sym typeface="Montserrat"/>
            </a:endParaRPr>
          </a:p>
        </p:txBody>
      </p:sp>
      <p:sp>
        <p:nvSpPr>
          <p:cNvPr id="217" name="Google Shape;217;p34"/>
          <p:cNvSpPr txBox="1"/>
          <p:nvPr/>
        </p:nvSpPr>
        <p:spPr>
          <a:xfrm>
            <a:off x="3271525" y="242050"/>
            <a:ext cx="4149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E-COMMERCE</a:t>
            </a:r>
            <a:endParaRPr sz="2800" b="1">
              <a:solidFill>
                <a:schemeClr val="lt1"/>
              </a:solidFill>
              <a:latin typeface="Montserrat"/>
              <a:ea typeface="Montserrat"/>
              <a:cs typeface="Montserrat"/>
              <a:sym typeface="Montserrat"/>
            </a:endParaRPr>
          </a:p>
        </p:txBody>
      </p:sp>
      <p:pic>
        <p:nvPicPr>
          <p:cNvPr id="218" name="Google Shape;218;p34"/>
          <p:cNvPicPr preferRelativeResize="0"/>
          <p:nvPr/>
        </p:nvPicPr>
        <p:blipFill>
          <a:blip r:embed="rId4">
            <a:alphaModFix/>
          </a:blip>
          <a:stretch>
            <a:fillRect/>
          </a:stretch>
        </p:blipFill>
        <p:spPr>
          <a:xfrm>
            <a:off x="4917700" y="1690300"/>
            <a:ext cx="4149600" cy="2545525"/>
          </a:xfrm>
          <a:prstGeom prst="rect">
            <a:avLst/>
          </a:prstGeom>
          <a:noFill/>
          <a:ln>
            <a:noFill/>
          </a:ln>
        </p:spPr>
      </p:pic>
      <p:sp>
        <p:nvSpPr>
          <p:cNvPr id="219" name="Google Shape;219;p34"/>
          <p:cNvSpPr txBox="1"/>
          <p:nvPr/>
        </p:nvSpPr>
        <p:spPr>
          <a:xfrm>
            <a:off x="5098725" y="11451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000"/>
                                        <p:tgtEl>
                                          <p:spTgt spid="219"/>
                                        </p:tgtEl>
                                      </p:cBhvr>
                                    </p:animEffect>
                                  </p:childTnLst>
                                </p:cTn>
                              </p:par>
                              <p:par>
                                <p:cTn id="13" presetID="10"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10850" y="253575"/>
            <a:ext cx="5552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11 : </a:t>
            </a:r>
            <a:endParaRPr b="1">
              <a:latin typeface="Montserrat"/>
              <a:ea typeface="Montserrat"/>
              <a:cs typeface="Montserrat"/>
              <a:sym typeface="Montserrat"/>
            </a:endParaRPr>
          </a:p>
        </p:txBody>
      </p:sp>
      <p:pic>
        <p:nvPicPr>
          <p:cNvPr id="225" name="Google Shape;225;p35"/>
          <p:cNvPicPr preferRelativeResize="0"/>
          <p:nvPr/>
        </p:nvPicPr>
        <p:blipFill>
          <a:blip r:embed="rId3">
            <a:alphaModFix/>
          </a:blip>
          <a:stretch>
            <a:fillRect/>
          </a:stretch>
        </p:blipFill>
        <p:spPr>
          <a:xfrm>
            <a:off x="51850" y="1255075"/>
            <a:ext cx="4715251" cy="3169400"/>
          </a:xfrm>
          <a:prstGeom prst="rect">
            <a:avLst/>
          </a:prstGeom>
          <a:noFill/>
          <a:ln>
            <a:noFill/>
          </a:ln>
        </p:spPr>
      </p:pic>
      <p:sp>
        <p:nvSpPr>
          <p:cNvPr id="226" name="Google Shape;226;p35"/>
          <p:cNvSpPr txBox="1"/>
          <p:nvPr/>
        </p:nvSpPr>
        <p:spPr>
          <a:xfrm>
            <a:off x="3870475" y="232125"/>
            <a:ext cx="37158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HOME SERVICES</a:t>
            </a:r>
            <a:endParaRPr sz="2800" b="1">
              <a:solidFill>
                <a:schemeClr val="lt1"/>
              </a:solidFill>
              <a:latin typeface="Montserrat"/>
              <a:ea typeface="Montserrat"/>
              <a:cs typeface="Montserrat"/>
              <a:sym typeface="Montserrat"/>
            </a:endParaRPr>
          </a:p>
        </p:txBody>
      </p:sp>
      <p:pic>
        <p:nvPicPr>
          <p:cNvPr id="227" name="Google Shape;227;p35"/>
          <p:cNvPicPr preferRelativeResize="0"/>
          <p:nvPr/>
        </p:nvPicPr>
        <p:blipFill>
          <a:blip r:embed="rId4">
            <a:alphaModFix/>
          </a:blip>
          <a:stretch>
            <a:fillRect/>
          </a:stretch>
        </p:blipFill>
        <p:spPr>
          <a:xfrm>
            <a:off x="4767100" y="1402600"/>
            <a:ext cx="4320849" cy="3090751"/>
          </a:xfrm>
          <a:prstGeom prst="rect">
            <a:avLst/>
          </a:prstGeom>
          <a:noFill/>
          <a:ln>
            <a:noFill/>
          </a:ln>
        </p:spPr>
      </p:pic>
      <p:sp>
        <p:nvSpPr>
          <p:cNvPr id="228" name="Google Shape;228;p35"/>
          <p:cNvSpPr txBox="1"/>
          <p:nvPr/>
        </p:nvSpPr>
        <p:spPr>
          <a:xfrm>
            <a:off x="5031450" y="1010650"/>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par>
                                <p:cTn id="13" presetID="10"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1885000" y="230825"/>
            <a:ext cx="6148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12 : </a:t>
            </a:r>
            <a:endParaRPr b="1">
              <a:latin typeface="Montserrat"/>
              <a:ea typeface="Montserrat"/>
              <a:cs typeface="Montserrat"/>
              <a:sym typeface="Montserrat"/>
            </a:endParaRPr>
          </a:p>
        </p:txBody>
      </p:sp>
      <p:pic>
        <p:nvPicPr>
          <p:cNvPr id="234" name="Google Shape;234;p36"/>
          <p:cNvPicPr preferRelativeResize="0"/>
          <p:nvPr/>
        </p:nvPicPr>
        <p:blipFill>
          <a:blip r:embed="rId3">
            <a:alphaModFix/>
          </a:blip>
          <a:stretch>
            <a:fillRect/>
          </a:stretch>
        </p:blipFill>
        <p:spPr>
          <a:xfrm>
            <a:off x="118775" y="1235125"/>
            <a:ext cx="4537250" cy="3032350"/>
          </a:xfrm>
          <a:prstGeom prst="rect">
            <a:avLst/>
          </a:prstGeom>
          <a:noFill/>
          <a:ln>
            <a:noFill/>
          </a:ln>
        </p:spPr>
      </p:pic>
      <p:sp>
        <p:nvSpPr>
          <p:cNvPr id="235" name="Google Shape;235;p36"/>
          <p:cNvSpPr txBox="1"/>
          <p:nvPr/>
        </p:nvSpPr>
        <p:spPr>
          <a:xfrm>
            <a:off x="1927400" y="230825"/>
            <a:ext cx="69366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b="1">
                <a:solidFill>
                  <a:schemeClr val="lt1"/>
                </a:solidFill>
                <a:latin typeface="Montserrat"/>
                <a:ea typeface="Montserrat"/>
                <a:cs typeface="Montserrat"/>
                <a:sym typeface="Montserrat"/>
              </a:rPr>
              <a:t>RENEWABLE ENERGY &amp; UTILITIES</a:t>
            </a:r>
            <a:endParaRPr sz="2800" b="1">
              <a:solidFill>
                <a:schemeClr val="lt1"/>
              </a:solidFill>
              <a:latin typeface="Montserrat"/>
              <a:ea typeface="Montserrat"/>
              <a:cs typeface="Montserrat"/>
              <a:sym typeface="Montserrat"/>
            </a:endParaRPr>
          </a:p>
        </p:txBody>
      </p:sp>
      <p:pic>
        <p:nvPicPr>
          <p:cNvPr id="236" name="Google Shape;236;p36"/>
          <p:cNvPicPr preferRelativeResize="0"/>
          <p:nvPr/>
        </p:nvPicPr>
        <p:blipFill>
          <a:blip r:embed="rId4">
            <a:alphaModFix/>
          </a:blip>
          <a:stretch>
            <a:fillRect/>
          </a:stretch>
        </p:blipFill>
        <p:spPr>
          <a:xfrm>
            <a:off x="4728875" y="1599975"/>
            <a:ext cx="4325476" cy="2667500"/>
          </a:xfrm>
          <a:prstGeom prst="rect">
            <a:avLst/>
          </a:prstGeom>
          <a:noFill/>
          <a:ln>
            <a:noFill/>
          </a:ln>
        </p:spPr>
      </p:pic>
      <p:sp>
        <p:nvSpPr>
          <p:cNvPr id="237" name="Google Shape;237;p36"/>
          <p:cNvSpPr txBox="1"/>
          <p:nvPr/>
        </p:nvSpPr>
        <p:spPr>
          <a:xfrm>
            <a:off x="5042650" y="1122725"/>
            <a:ext cx="34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lt1"/>
                </a:solidFill>
              </a:rPr>
              <a:t>Example sentences</a:t>
            </a:r>
            <a:endParaRPr sz="1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1000"/>
                                        <p:tgtEl>
                                          <p:spTgt spid="237"/>
                                        </p:tgtEl>
                                      </p:cBhvr>
                                    </p:animEffect>
                                  </p:childTnLst>
                                </p:cTn>
                              </p:par>
                              <p:par>
                                <p:cTn id="13" presetID="10"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fade">
                                      <p:cBhvr>
                                        <p:cTn id="15"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311700" y="254500"/>
            <a:ext cx="85206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Distribution of Categories</a:t>
            </a:r>
            <a:endParaRPr b="1">
              <a:latin typeface="Montserrat"/>
              <a:ea typeface="Montserrat"/>
              <a:cs typeface="Montserrat"/>
              <a:sym typeface="Montserrat"/>
            </a:endParaRPr>
          </a:p>
        </p:txBody>
      </p:sp>
      <p:pic>
        <p:nvPicPr>
          <p:cNvPr id="243" name="Google Shape;243;p37"/>
          <p:cNvPicPr preferRelativeResize="0"/>
          <p:nvPr/>
        </p:nvPicPr>
        <p:blipFill>
          <a:blip r:embed="rId3">
            <a:alphaModFix/>
          </a:blip>
          <a:stretch>
            <a:fillRect/>
          </a:stretch>
        </p:blipFill>
        <p:spPr>
          <a:xfrm>
            <a:off x="979850" y="930525"/>
            <a:ext cx="6789775" cy="3650825"/>
          </a:xfrm>
          <a:prstGeom prst="rect">
            <a:avLst/>
          </a:prstGeom>
          <a:noFill/>
          <a:ln>
            <a:noFill/>
          </a:ln>
        </p:spPr>
      </p:pic>
      <p:sp>
        <p:nvSpPr>
          <p:cNvPr id="244" name="Google Shape;244;p37"/>
          <p:cNvSpPr txBox="1"/>
          <p:nvPr/>
        </p:nvSpPr>
        <p:spPr>
          <a:xfrm>
            <a:off x="2616638" y="4482400"/>
            <a:ext cx="4202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a:solidFill>
                  <a:schemeClr val="lt1"/>
                </a:solidFill>
              </a:rPr>
              <a:t>CATEGORIES</a:t>
            </a:r>
            <a:endParaRPr sz="1700" b="1">
              <a:solidFill>
                <a:schemeClr val="lt1"/>
              </a:solidFill>
            </a:endParaRPr>
          </a:p>
        </p:txBody>
      </p:sp>
      <p:sp>
        <p:nvSpPr>
          <p:cNvPr id="245" name="Google Shape;245;p37"/>
          <p:cNvSpPr txBox="1"/>
          <p:nvPr/>
        </p:nvSpPr>
        <p:spPr>
          <a:xfrm rot="-5400000">
            <a:off x="213800" y="2018625"/>
            <a:ext cx="113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26925" y="18752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257" name="Google Shape;257;p39"/>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9"/>
          <p:cNvSpPr txBox="1"/>
          <p:nvPr/>
        </p:nvSpPr>
        <p:spPr>
          <a:xfrm>
            <a:off x="311700" y="2009350"/>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By using Elbow method and Silhouette score, we came up with 9 as an optimal number of clusters.</a:t>
            </a:r>
            <a:endParaRPr b="1">
              <a:solidFill>
                <a:schemeClr val="lt1"/>
              </a:solidFill>
              <a:latin typeface="Montserrat"/>
              <a:ea typeface="Montserrat"/>
              <a:cs typeface="Montserrat"/>
              <a:sym typeface="Montserrat"/>
            </a:endParaRPr>
          </a:p>
        </p:txBody>
      </p:sp>
      <p:pic>
        <p:nvPicPr>
          <p:cNvPr id="259" name="Google Shape;259;p39"/>
          <p:cNvPicPr preferRelativeResize="0"/>
          <p:nvPr/>
        </p:nvPicPr>
        <p:blipFill>
          <a:blip r:embed="rId3">
            <a:alphaModFix/>
          </a:blip>
          <a:stretch>
            <a:fillRect/>
          </a:stretch>
        </p:blipFill>
        <p:spPr>
          <a:xfrm>
            <a:off x="4511700" y="520025"/>
            <a:ext cx="4235825" cy="4103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210850" y="254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1 : ENERGY &amp; UTILITIES</a:t>
            </a:r>
            <a:endParaRPr b="1">
              <a:latin typeface="Montserrat"/>
              <a:ea typeface="Montserrat"/>
              <a:cs typeface="Montserrat"/>
              <a:sym typeface="Montserrat"/>
            </a:endParaRPr>
          </a:p>
        </p:txBody>
      </p:sp>
      <p:pic>
        <p:nvPicPr>
          <p:cNvPr id="265" name="Google Shape;265;p40"/>
          <p:cNvPicPr preferRelativeResize="0"/>
          <p:nvPr/>
        </p:nvPicPr>
        <p:blipFill>
          <a:blip r:embed="rId3">
            <a:alphaModFix/>
          </a:blip>
          <a:stretch>
            <a:fillRect/>
          </a:stretch>
        </p:blipFill>
        <p:spPr>
          <a:xfrm>
            <a:off x="1435738" y="1185775"/>
            <a:ext cx="6272525" cy="335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235513"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2 : INFORMATION TECHNOLOGY</a:t>
            </a:r>
            <a:endParaRPr/>
          </a:p>
        </p:txBody>
      </p:sp>
      <p:pic>
        <p:nvPicPr>
          <p:cNvPr id="271" name="Google Shape;271;p41"/>
          <p:cNvPicPr preferRelativeResize="0"/>
          <p:nvPr/>
        </p:nvPicPr>
        <p:blipFill>
          <a:blip r:embed="rId3">
            <a:alphaModFix/>
          </a:blip>
          <a:stretch>
            <a:fillRect/>
          </a:stretch>
        </p:blipFill>
        <p:spPr>
          <a:xfrm>
            <a:off x="1243013" y="1035650"/>
            <a:ext cx="6505575" cy="347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688" y="122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3 : FOOD DELIVERY SERVICES</a:t>
            </a:r>
            <a:endParaRPr/>
          </a:p>
        </p:txBody>
      </p:sp>
      <p:pic>
        <p:nvPicPr>
          <p:cNvPr id="277" name="Google Shape;277;p42"/>
          <p:cNvPicPr preferRelativeResize="0"/>
          <p:nvPr/>
        </p:nvPicPr>
        <p:blipFill>
          <a:blip r:embed="rId3">
            <a:alphaModFix/>
          </a:blip>
          <a:stretch>
            <a:fillRect/>
          </a:stretch>
        </p:blipFill>
        <p:spPr>
          <a:xfrm>
            <a:off x="1243000" y="1037900"/>
            <a:ext cx="6505575" cy="347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170525"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4 : REAL ESTATE &amp; LEGAL</a:t>
            </a:r>
            <a:endParaRPr/>
          </a:p>
        </p:txBody>
      </p:sp>
      <p:pic>
        <p:nvPicPr>
          <p:cNvPr id="283" name="Google Shape;283;p43"/>
          <p:cNvPicPr preferRelativeResize="0"/>
          <p:nvPr/>
        </p:nvPicPr>
        <p:blipFill>
          <a:blip r:embed="rId3">
            <a:alphaModFix/>
          </a:blip>
          <a:stretch>
            <a:fillRect/>
          </a:stretch>
        </p:blipFill>
        <p:spPr>
          <a:xfrm>
            <a:off x="1376126" y="972900"/>
            <a:ext cx="6505575" cy="347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235488" y="142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5 : INSURANCE</a:t>
            </a:r>
            <a:endParaRPr/>
          </a:p>
        </p:txBody>
      </p:sp>
      <p:pic>
        <p:nvPicPr>
          <p:cNvPr id="289" name="Google Shape;289;p44"/>
          <p:cNvPicPr preferRelativeResize="0"/>
          <p:nvPr/>
        </p:nvPicPr>
        <p:blipFill>
          <a:blip r:embed="rId3">
            <a:alphaModFix/>
          </a:blip>
          <a:stretch>
            <a:fillRect/>
          </a:stretch>
        </p:blipFill>
        <p:spPr>
          <a:xfrm>
            <a:off x="1243000" y="1008750"/>
            <a:ext cx="6505575" cy="347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54800" y="48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311700" y="1152475"/>
            <a:ext cx="8363700" cy="33867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None/>
            </a:pPr>
            <a:r>
              <a:rPr lang="en-GB" sz="1900" b="1">
                <a:solidFill>
                  <a:schemeClr val="lt1"/>
                </a:solidFill>
                <a:latin typeface="Montserrat"/>
                <a:ea typeface="Montserrat"/>
                <a:cs typeface="Montserrat"/>
                <a:sym typeface="Montserrat"/>
              </a:rPr>
              <a:t>We are given with web scraped data of various businesses  and companies. </a:t>
            </a:r>
            <a:endParaRPr sz="1900" b="1">
              <a:solidFill>
                <a:schemeClr val="lt1"/>
              </a:solidFill>
              <a:latin typeface="Montserrat"/>
              <a:ea typeface="Montserrat"/>
              <a:cs typeface="Montserrat"/>
              <a:sym typeface="Montserrat"/>
            </a:endParaRPr>
          </a:p>
          <a:p>
            <a:pPr marL="0" lvl="0" indent="0" algn="l" rtl="0">
              <a:spcBef>
                <a:spcPts val="700"/>
              </a:spcBef>
              <a:spcAft>
                <a:spcPts val="700"/>
              </a:spcAft>
              <a:buNone/>
            </a:pPr>
            <a:r>
              <a:rPr lang="en-GB" sz="1900" b="1">
                <a:solidFill>
                  <a:schemeClr val="lt1"/>
                </a:solidFill>
                <a:latin typeface="Montserrat"/>
                <a:ea typeface="Montserrat"/>
                <a:cs typeface="Montserrat"/>
                <a:sym typeface="Montserrat"/>
              </a:rPr>
              <a:t>We need to somehow categorize these businesses and companies across a standard taxonomy (consists of term names and labels that are specific to an organization's information and unique to how that business operates). So that, business can leverage this information and target potential companies.</a:t>
            </a:r>
            <a:endParaRPr b="1">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11700" y="153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6 : EVENT MANAGEMENT</a:t>
            </a:r>
            <a:endParaRPr/>
          </a:p>
        </p:txBody>
      </p:sp>
      <p:pic>
        <p:nvPicPr>
          <p:cNvPr id="295" name="Google Shape;295;p45"/>
          <p:cNvPicPr preferRelativeResize="0"/>
          <p:nvPr/>
        </p:nvPicPr>
        <p:blipFill>
          <a:blip r:embed="rId3">
            <a:alphaModFix/>
          </a:blip>
          <a:stretch>
            <a:fillRect/>
          </a:stretch>
        </p:blipFill>
        <p:spPr>
          <a:xfrm>
            <a:off x="1243013" y="990825"/>
            <a:ext cx="6505575" cy="3476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266875" y="155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7 : HEALTHCARE</a:t>
            </a:r>
            <a:endParaRPr/>
          </a:p>
        </p:txBody>
      </p:sp>
      <p:pic>
        <p:nvPicPr>
          <p:cNvPr id="301" name="Google Shape;301;p46"/>
          <p:cNvPicPr preferRelativeResize="0"/>
          <p:nvPr/>
        </p:nvPicPr>
        <p:blipFill>
          <a:blip r:embed="rId3">
            <a:alphaModFix/>
          </a:blip>
          <a:stretch>
            <a:fillRect/>
          </a:stretch>
        </p:blipFill>
        <p:spPr>
          <a:xfrm>
            <a:off x="1319213" y="1127550"/>
            <a:ext cx="6505575" cy="3476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txBox="1">
            <a:spLocks noGrp="1"/>
          </p:cNvSpPr>
          <p:nvPr>
            <p:ph type="title"/>
          </p:nvPr>
        </p:nvSpPr>
        <p:spPr>
          <a:xfrm>
            <a:off x="311700" y="1648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8 : DIGITAL MARKETING</a:t>
            </a:r>
            <a:endParaRPr b="1">
              <a:latin typeface="Montserrat"/>
              <a:ea typeface="Montserrat"/>
              <a:cs typeface="Montserrat"/>
              <a:sym typeface="Montserrat"/>
            </a:endParaRPr>
          </a:p>
        </p:txBody>
      </p:sp>
      <p:pic>
        <p:nvPicPr>
          <p:cNvPr id="307" name="Google Shape;307;p47"/>
          <p:cNvPicPr preferRelativeResize="0"/>
          <p:nvPr/>
        </p:nvPicPr>
        <p:blipFill>
          <a:blip r:embed="rId3">
            <a:alphaModFix/>
          </a:blip>
          <a:stretch>
            <a:fillRect/>
          </a:stretch>
        </p:blipFill>
        <p:spPr>
          <a:xfrm>
            <a:off x="1267663" y="1013225"/>
            <a:ext cx="6505575" cy="347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8"/>
          <p:cNvSpPr txBox="1">
            <a:spLocks noGrp="1"/>
          </p:cNvSpPr>
          <p:nvPr>
            <p:ph type="title"/>
          </p:nvPr>
        </p:nvSpPr>
        <p:spPr>
          <a:xfrm>
            <a:off x="246700" y="167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Cluster 9 : HOME SERVICES</a:t>
            </a:r>
            <a:endParaRPr/>
          </a:p>
        </p:txBody>
      </p:sp>
      <p:pic>
        <p:nvPicPr>
          <p:cNvPr id="313" name="Google Shape;313;p48"/>
          <p:cNvPicPr preferRelativeResize="0"/>
          <p:nvPr/>
        </p:nvPicPr>
        <p:blipFill>
          <a:blip r:embed="rId3">
            <a:alphaModFix/>
          </a:blip>
          <a:stretch>
            <a:fillRect/>
          </a:stretch>
        </p:blipFill>
        <p:spPr>
          <a:xfrm>
            <a:off x="1319200" y="1026675"/>
            <a:ext cx="6505575" cy="3476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Montserrat"/>
                <a:ea typeface="Montserrat"/>
                <a:cs typeface="Montserrat"/>
                <a:sym typeface="Montserrat"/>
              </a:rPr>
              <a:t>Distribution based on ‘Homepage_txt’ Column</a:t>
            </a:r>
            <a:endParaRPr sz="2600" b="1">
              <a:latin typeface="Montserrat"/>
              <a:ea typeface="Montserrat"/>
              <a:cs typeface="Montserrat"/>
              <a:sym typeface="Montserrat"/>
            </a:endParaRPr>
          </a:p>
        </p:txBody>
      </p:sp>
      <p:pic>
        <p:nvPicPr>
          <p:cNvPr id="319" name="Google Shape;319;p49"/>
          <p:cNvPicPr preferRelativeResize="0"/>
          <p:nvPr/>
        </p:nvPicPr>
        <p:blipFill>
          <a:blip r:embed="rId3">
            <a:alphaModFix/>
          </a:blip>
          <a:stretch>
            <a:fillRect/>
          </a:stretch>
        </p:blipFill>
        <p:spPr>
          <a:xfrm>
            <a:off x="652075" y="712925"/>
            <a:ext cx="7687425" cy="4208725"/>
          </a:xfrm>
          <a:prstGeom prst="rect">
            <a:avLst/>
          </a:prstGeom>
          <a:noFill/>
          <a:ln>
            <a:noFill/>
          </a:ln>
        </p:spPr>
      </p:pic>
      <p:sp>
        <p:nvSpPr>
          <p:cNvPr id="320" name="Google Shape;320;p49"/>
          <p:cNvSpPr txBox="1"/>
          <p:nvPr/>
        </p:nvSpPr>
        <p:spPr>
          <a:xfrm>
            <a:off x="3843625" y="4743300"/>
            <a:ext cx="238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CATEGORIES</a:t>
            </a:r>
            <a:endParaRPr b="1">
              <a:solidFill>
                <a:schemeClr val="lt1"/>
              </a:solidFill>
            </a:endParaRPr>
          </a:p>
        </p:txBody>
      </p:sp>
      <p:sp>
        <p:nvSpPr>
          <p:cNvPr id="321" name="Google Shape;321;p49"/>
          <p:cNvSpPr txBox="1"/>
          <p:nvPr/>
        </p:nvSpPr>
        <p:spPr>
          <a:xfrm rot="-5398063">
            <a:off x="22289" y="1938412"/>
            <a:ext cx="106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rPr>
              <a:t>COUNT</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226925"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333" name="Google Shape;333;p51"/>
          <p:cNvSpPr txBox="1"/>
          <p:nvPr/>
        </p:nvSpPr>
        <p:spPr>
          <a:xfrm>
            <a:off x="462725" y="4209125"/>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51"/>
          <p:cNvSpPr txBox="1"/>
          <p:nvPr/>
        </p:nvSpPr>
        <p:spPr>
          <a:xfrm>
            <a:off x="238200"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12 as an optimal number of clusters.</a:t>
            </a:r>
            <a:endParaRPr b="1" dirty="0">
              <a:solidFill>
                <a:schemeClr val="lt1"/>
              </a:solidFill>
              <a:latin typeface="Montserrat"/>
              <a:ea typeface="Montserrat"/>
              <a:cs typeface="Montserrat"/>
              <a:sym typeface="Montserrat"/>
            </a:endParaRPr>
          </a:p>
        </p:txBody>
      </p:sp>
      <p:pic>
        <p:nvPicPr>
          <p:cNvPr id="335" name="Google Shape;335;p51"/>
          <p:cNvPicPr preferRelativeResize="0"/>
          <p:nvPr/>
        </p:nvPicPr>
        <p:blipFill>
          <a:blip r:embed="rId3">
            <a:alphaModFix/>
          </a:blip>
          <a:stretch>
            <a:fillRect/>
          </a:stretch>
        </p:blipFill>
        <p:spPr>
          <a:xfrm>
            <a:off x="4645500" y="1051025"/>
            <a:ext cx="3983025" cy="2798300"/>
          </a:xfrm>
          <a:prstGeom prst="rect">
            <a:avLst/>
          </a:prstGeom>
          <a:noFill/>
          <a:ln>
            <a:noFill/>
          </a:ln>
        </p:spPr>
      </p:pic>
      <p:sp>
        <p:nvSpPr>
          <p:cNvPr id="9" name="TextBox 8">
            <a:extLst>
              <a:ext uri="{FF2B5EF4-FFF2-40B4-BE49-F238E27FC236}">
                <a16:creationId xmlns:a16="http://schemas.microsoft.com/office/drawing/2014/main" id="{B1E785D6-489E-4B6F-AC1B-848D2D73F0C2}"/>
              </a:ext>
            </a:extLst>
          </p:cNvPr>
          <p:cNvSpPr txBox="1"/>
          <p:nvPr/>
        </p:nvSpPr>
        <p:spPr>
          <a:xfrm>
            <a:off x="226925" y="1641943"/>
            <a:ext cx="4572000" cy="3539430"/>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Real Estate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Legal Affairs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IT services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Logistics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Insurances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Healthcare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Industrials</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Eatery Industry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Digital Marketing </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Hospitality</a:t>
            </a:r>
          </a:p>
          <a:p>
            <a:pPr marL="285750" lvl="0" indent="-285750" algn="l" rtl="0">
              <a:spcBef>
                <a:spcPts val="0"/>
              </a:spcBef>
              <a:spcAft>
                <a:spcPts val="0"/>
              </a:spcAft>
              <a:buFont typeface="Arial" panose="020B0604020202020204" pitchFamily="34" charset="0"/>
              <a:buChar char="•"/>
            </a:pPr>
            <a:r>
              <a:rPr lang="en-US" b="1" dirty="0">
                <a:solidFill>
                  <a:schemeClr val="lt1"/>
                </a:solidFill>
                <a:latin typeface="Montserrat"/>
                <a:ea typeface="Montserrat"/>
                <a:cs typeface="Montserrat"/>
                <a:sym typeface="Montserrat"/>
              </a:rPr>
              <a:t>Energy &amp; Utilities</a:t>
            </a:r>
          </a:p>
          <a:p>
            <a:pPr lvl="0" algn="l" rtl="0">
              <a:spcBef>
                <a:spcPts val="0"/>
              </a:spcBef>
              <a:spcAft>
                <a:spcPts val="0"/>
              </a:spcAft>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US" b="1" dirty="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356525" y="1393050"/>
            <a:ext cx="8520600" cy="12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a:latin typeface="Montserrat"/>
                <a:ea typeface="Montserrat"/>
                <a:cs typeface="Montserrat"/>
                <a:sym typeface="Montserrat"/>
              </a:rPr>
              <a:t>INSIGHTS FROM</a:t>
            </a:r>
            <a:endParaRPr sz="3200" b="1">
              <a:latin typeface="Montserrat"/>
              <a:ea typeface="Montserrat"/>
              <a:cs typeface="Montserrat"/>
              <a:sym typeface="Montserrat"/>
            </a:endParaRPr>
          </a:p>
          <a:p>
            <a:pPr marL="0" lvl="0" indent="0" algn="ctr" rtl="0">
              <a:spcBef>
                <a:spcPts val="0"/>
              </a:spcBef>
              <a:spcAft>
                <a:spcPts val="0"/>
              </a:spcAft>
              <a:buNone/>
            </a:pPr>
            <a:r>
              <a:rPr lang="en-GB" sz="3200" b="1">
                <a:latin typeface="Montserrat"/>
                <a:ea typeface="Montserrat"/>
                <a:cs typeface="Montserrat"/>
                <a:sym typeface="Montserrat"/>
              </a:rPr>
              <a:t>Meta_keywords &amp; Meta_description..</a:t>
            </a:r>
            <a:endParaRPr sz="3200" b="1">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238200" y="277175"/>
            <a:ext cx="85206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Optimal Clusters</a:t>
            </a:r>
            <a:endParaRPr b="1">
              <a:latin typeface="Montserrat"/>
              <a:ea typeface="Montserrat"/>
              <a:cs typeface="Montserrat"/>
              <a:sym typeface="Montserrat"/>
            </a:endParaRPr>
          </a:p>
        </p:txBody>
      </p:sp>
      <p:sp>
        <p:nvSpPr>
          <p:cNvPr id="418" name="Google Shape;418;p65"/>
          <p:cNvSpPr txBox="1"/>
          <p:nvPr/>
        </p:nvSpPr>
        <p:spPr>
          <a:xfrm>
            <a:off x="474000" y="4197433"/>
            <a:ext cx="8284800" cy="8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65"/>
          <p:cNvSpPr txBox="1"/>
          <p:nvPr/>
        </p:nvSpPr>
        <p:spPr>
          <a:xfrm>
            <a:off x="200725" y="820175"/>
            <a:ext cx="433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Montserrat"/>
                <a:ea typeface="Montserrat"/>
                <a:cs typeface="Montserrat"/>
                <a:sym typeface="Montserrat"/>
              </a:rPr>
              <a:t>By using Elbow method and Silhouette score, we came up with 9 as an optimal number of clusters</a:t>
            </a:r>
            <a:endParaRPr b="1" dirty="0">
              <a:solidFill>
                <a:schemeClr val="lt1"/>
              </a:solidFill>
              <a:latin typeface="Montserrat"/>
              <a:ea typeface="Montserrat"/>
              <a:cs typeface="Montserrat"/>
              <a:sym typeface="Montserrat"/>
            </a:endParaRPr>
          </a:p>
        </p:txBody>
      </p:sp>
      <p:pic>
        <p:nvPicPr>
          <p:cNvPr id="420" name="Google Shape;420;p65"/>
          <p:cNvPicPr preferRelativeResize="0"/>
          <p:nvPr/>
        </p:nvPicPr>
        <p:blipFill>
          <a:blip r:embed="rId3">
            <a:alphaModFix/>
          </a:blip>
          <a:stretch>
            <a:fillRect/>
          </a:stretch>
        </p:blipFill>
        <p:spPr>
          <a:xfrm>
            <a:off x="4385350" y="677300"/>
            <a:ext cx="4557925" cy="3366625"/>
          </a:xfrm>
          <a:prstGeom prst="rect">
            <a:avLst/>
          </a:prstGeom>
          <a:noFill/>
          <a:ln>
            <a:noFill/>
          </a:ln>
        </p:spPr>
      </p:pic>
      <p:sp>
        <p:nvSpPr>
          <p:cNvPr id="6" name="Google Shape;419;p65">
            <a:extLst>
              <a:ext uri="{FF2B5EF4-FFF2-40B4-BE49-F238E27FC236}">
                <a16:creationId xmlns:a16="http://schemas.microsoft.com/office/drawing/2014/main" id="{1BDAA909-7F47-4214-96F5-15A7B8808CA0}"/>
              </a:ext>
            </a:extLst>
          </p:cNvPr>
          <p:cNvSpPr txBox="1"/>
          <p:nvPr/>
        </p:nvSpPr>
        <p:spPr>
          <a:xfrm>
            <a:off x="144875" y="1794350"/>
            <a:ext cx="4333800" cy="298540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Real Estate &amp; Legal Affairs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Food services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Digital Marketing</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Financials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Energy &amp; Utilities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Insurances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Home Services</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Industrials </a:t>
            </a:r>
          </a:p>
          <a:p>
            <a:pPr marL="285750" lvl="0" indent="-285750" algn="l" rtl="0">
              <a:spcBef>
                <a:spcPts val="0"/>
              </a:spcBef>
              <a:spcAft>
                <a:spcPts val="0"/>
              </a:spcAft>
              <a:buFont typeface="Arial" panose="020B0604020202020204" pitchFamily="34" charset="0"/>
              <a:buChar char="•"/>
            </a:pPr>
            <a:r>
              <a:rPr lang="en-GB" b="1" dirty="0">
                <a:solidFill>
                  <a:schemeClr val="lt1"/>
                </a:solidFill>
                <a:latin typeface="Montserrat"/>
                <a:ea typeface="Montserrat"/>
                <a:cs typeface="Montserrat"/>
                <a:sym typeface="Montserrat"/>
              </a:rPr>
              <a:t>Healthcare</a:t>
            </a: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a:p>
            <a:pPr marL="285750" lvl="0" indent="-285750" algn="l" rtl="0">
              <a:spcBef>
                <a:spcPts val="0"/>
              </a:spcBef>
              <a:spcAft>
                <a:spcPts val="0"/>
              </a:spcAft>
              <a:buFont typeface="Arial" panose="020B0604020202020204" pitchFamily="34" charset="0"/>
              <a:buChar char="•"/>
            </a:pPr>
            <a:endParaRPr lang="en-GB" b="1" dirty="0">
              <a:solidFill>
                <a:schemeClr val="lt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480" name="Google Shape;480;p75"/>
          <p:cNvSpPr txBox="1">
            <a:spLocks noGrp="1"/>
          </p:cNvSpPr>
          <p:nvPr>
            <p:ph type="body" idx="1"/>
          </p:nvPr>
        </p:nvSpPr>
        <p:spPr>
          <a:xfrm>
            <a:off x="311700" y="1197300"/>
            <a:ext cx="8520600" cy="28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Text Preprocessing as there were characters from multiple scripts.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There were lot of null values that we had to handle carefully.</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Limited resources : Dataset turned to be large for computation power we have.</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Deciding the number of optimal clusters was bit difficult since the dataset is really vast and can have more number of clusters.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6"/>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486" name="Google Shape;486;p76"/>
          <p:cNvSpPr txBox="1">
            <a:spLocks noGrp="1"/>
          </p:cNvSpPr>
          <p:nvPr>
            <p:ph type="body" idx="1"/>
          </p:nvPr>
        </p:nvSpPr>
        <p:spPr>
          <a:xfrm>
            <a:off x="311700" y="1199250"/>
            <a:ext cx="8520600" cy="274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observed “E-commerce” was the top cluster from overall perspective, we can further dig down and do sub-clustering to gain more insights.</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were able to categorize businesses/companies in 9 to 12 clusters based on different features and on the combination of whole features as well.</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Those clusters represent various industries and we can approach those companies of each cluster with relevant business proposals.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have records of 73974 companies with 9 columns/features.</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Each feature is a text data.</a:t>
            </a:r>
            <a:endParaRPr sz="20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lt1"/>
              </a:solidFill>
              <a:latin typeface="Montserrat"/>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n-GB" sz="2000" b="1">
                <a:solidFill>
                  <a:schemeClr val="lt1"/>
                </a:solidFill>
                <a:latin typeface="Montserrat"/>
                <a:ea typeface="Montserrat"/>
                <a:cs typeface="Montserrat"/>
                <a:sym typeface="Montserrat"/>
              </a:rPr>
              <a:t>We will be left with only 4K records, if we remove all the null values at the first place.</a:t>
            </a:r>
            <a:endParaRPr sz="2000" b="1">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492" name="Google Shape;492;p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99350" y="267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Overview</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199350" y="760925"/>
            <a:ext cx="8633100" cy="4127400"/>
          </a:xfrm>
          <a:prstGeom prst="rect">
            <a:avLst/>
          </a:prstGeom>
        </p:spPr>
        <p:txBody>
          <a:bodyPr spcFirstLastPara="1" wrap="square" lIns="91425" tIns="91425" rIns="91425" bIns="91425" anchor="t" anchorCtr="0">
            <a:noAutofit/>
          </a:bodyPr>
          <a:lstStyle/>
          <a:p>
            <a:pPr marL="457200" marR="0" lvl="0" indent="-339725" algn="l" rtl="0">
              <a:lnSpc>
                <a:spcPct val="115000"/>
              </a:lnSpc>
              <a:spcBef>
                <a:spcPts val="70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Website:</a:t>
            </a:r>
            <a:r>
              <a:rPr lang="en-GB" sz="1750" b="1">
                <a:solidFill>
                  <a:schemeClr val="lt1"/>
                </a:solidFill>
                <a:latin typeface="Montserrat"/>
                <a:ea typeface="Montserrat"/>
                <a:cs typeface="Montserrat"/>
                <a:sym typeface="Montserrat"/>
              </a:rPr>
              <a:t> The website of the company/business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Company Name:</a:t>
            </a:r>
            <a:r>
              <a:rPr lang="en-GB" sz="1750" b="1">
                <a:solidFill>
                  <a:schemeClr val="lt1"/>
                </a:solidFill>
                <a:latin typeface="Montserrat"/>
                <a:ea typeface="Montserrat"/>
                <a:cs typeface="Montserrat"/>
                <a:sym typeface="Montserrat"/>
              </a:rPr>
              <a:t> The company/business name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Homepage Text :</a:t>
            </a:r>
            <a:r>
              <a:rPr lang="en-GB" sz="1750" b="1">
                <a:solidFill>
                  <a:schemeClr val="lt1"/>
                </a:solidFill>
                <a:latin typeface="Montserrat"/>
                <a:ea typeface="Montserrat"/>
                <a:cs typeface="Montserrat"/>
                <a:sym typeface="Montserrat"/>
              </a:rPr>
              <a:t> Visible homepage text</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H1:</a:t>
            </a:r>
            <a:r>
              <a:rPr lang="en-GB" sz="1750" b="1">
                <a:solidFill>
                  <a:schemeClr val="lt1"/>
                </a:solidFill>
                <a:latin typeface="Montserrat"/>
                <a:ea typeface="Montserrat"/>
                <a:cs typeface="Montserrat"/>
                <a:sym typeface="Montserrat"/>
              </a:rPr>
              <a:t> The heading 1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H2:</a:t>
            </a:r>
            <a:r>
              <a:rPr lang="en-GB" sz="1750" b="1">
                <a:solidFill>
                  <a:schemeClr val="lt1"/>
                </a:solidFill>
                <a:latin typeface="Montserrat"/>
                <a:ea typeface="Montserrat"/>
                <a:cs typeface="Montserrat"/>
                <a:sym typeface="Montserrat"/>
              </a:rPr>
              <a:t> The heading 2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H3:</a:t>
            </a:r>
            <a:r>
              <a:rPr lang="en-GB" sz="1750" b="1">
                <a:solidFill>
                  <a:schemeClr val="lt1"/>
                </a:solidFill>
                <a:latin typeface="Montserrat"/>
                <a:ea typeface="Montserrat"/>
                <a:cs typeface="Montserrat"/>
                <a:sym typeface="Montserrat"/>
              </a:rPr>
              <a:t> The heading 3 tags from the html of the home page</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Navlink text:</a:t>
            </a:r>
            <a:r>
              <a:rPr lang="en-GB" sz="1750" b="1">
                <a:solidFill>
                  <a:schemeClr val="lt1"/>
                </a:solidFill>
                <a:latin typeface="Montserrat"/>
                <a:ea typeface="Montserrat"/>
                <a:cs typeface="Montserrat"/>
                <a:sym typeface="Montserrat"/>
              </a:rPr>
              <a:t> The visible titles of navigation links on the homepage (Ex: Home, Services, Product, About Us, Contact Us)</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keywords:</a:t>
            </a:r>
            <a:r>
              <a:rPr lang="en-GB" sz="1750" b="1">
                <a:solidFill>
                  <a:schemeClr val="lt1"/>
                </a:solidFill>
                <a:latin typeface="Montserrat"/>
                <a:ea typeface="Montserrat"/>
                <a:cs typeface="Montserrat"/>
                <a:sym typeface="Montserrat"/>
              </a:rPr>
              <a:t> The meta keywords in the header of the page html for SEO</a:t>
            </a:r>
            <a:endParaRPr sz="1750" b="1">
              <a:solidFill>
                <a:schemeClr val="lt1"/>
              </a:solidFill>
              <a:latin typeface="Montserrat"/>
              <a:ea typeface="Montserrat"/>
              <a:cs typeface="Montserrat"/>
              <a:sym typeface="Montserrat"/>
            </a:endParaRPr>
          </a:p>
          <a:p>
            <a:pPr marL="457200" marR="0" lvl="0" indent="-339725" algn="l" rtl="0">
              <a:lnSpc>
                <a:spcPct val="115000"/>
              </a:lnSpc>
              <a:spcBef>
                <a:spcPts val="0"/>
              </a:spcBef>
              <a:spcAft>
                <a:spcPts val="0"/>
              </a:spcAft>
              <a:buClr>
                <a:schemeClr val="lt1"/>
              </a:buClr>
              <a:buSzPts val="1750"/>
              <a:buFont typeface="Montserrat"/>
              <a:buChar char="●"/>
            </a:pPr>
            <a:r>
              <a:rPr lang="en-GB" sz="1750" b="1">
                <a:solidFill>
                  <a:schemeClr val="dk1"/>
                </a:solidFill>
                <a:latin typeface="Montserrat"/>
                <a:ea typeface="Montserrat"/>
                <a:cs typeface="Montserrat"/>
                <a:sym typeface="Montserrat"/>
              </a:rPr>
              <a:t>Meta description:</a:t>
            </a:r>
            <a:r>
              <a:rPr lang="en-GB" sz="1750" b="1">
                <a:solidFill>
                  <a:schemeClr val="lt1"/>
                </a:solidFill>
                <a:latin typeface="Montserrat"/>
                <a:ea typeface="Montserrat"/>
                <a:cs typeface="Montserrat"/>
                <a:sym typeface="Montserrat"/>
              </a:rPr>
              <a:t> The meta description in the header of the page html for SEO</a:t>
            </a:r>
            <a:endParaRPr sz="175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Techniques Implemented</a:t>
            </a:r>
            <a:endParaRPr b="1">
              <a:latin typeface="Montserrat"/>
              <a:ea typeface="Montserrat"/>
              <a:cs typeface="Montserrat"/>
              <a:sym typeface="Montserrat"/>
            </a:endParaRPr>
          </a:p>
        </p:txBody>
      </p:sp>
      <p:sp>
        <p:nvSpPr>
          <p:cNvPr id="88" name="Google Shape;88;p18"/>
          <p:cNvSpPr txBox="1">
            <a:spLocks noGrp="1"/>
          </p:cNvSpPr>
          <p:nvPr>
            <p:ph type="body" idx="1"/>
          </p:nvPr>
        </p:nvSpPr>
        <p:spPr>
          <a:xfrm>
            <a:off x="311700" y="1152475"/>
            <a:ext cx="4393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In the given data there were more null values equally spread across all the major columns. To avoid data loss we have combined all the columns as we are dealing with text.</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b="1">
                <a:solidFill>
                  <a:schemeClr val="lt1"/>
                </a:solidFill>
                <a:latin typeface="Montserrat"/>
                <a:ea typeface="Montserrat"/>
                <a:cs typeface="Montserrat"/>
                <a:sym typeface="Montserrat"/>
              </a:rPr>
              <a:t>We also analysed individual columns to gain insights.</a:t>
            </a:r>
            <a:endParaRPr b="1">
              <a:solidFill>
                <a:schemeClr val="lt1"/>
              </a:solidFill>
              <a:latin typeface="Montserrat"/>
              <a:ea typeface="Montserrat"/>
              <a:cs typeface="Montserrat"/>
              <a:sym typeface="Montserrat"/>
            </a:endParaRPr>
          </a:p>
        </p:txBody>
      </p:sp>
      <p:pic>
        <p:nvPicPr>
          <p:cNvPr id="89" name="Google Shape;89;p18"/>
          <p:cNvPicPr preferRelativeResize="0"/>
          <p:nvPr/>
        </p:nvPicPr>
        <p:blipFill>
          <a:blip r:embed="rId3">
            <a:alphaModFix/>
          </a:blip>
          <a:stretch>
            <a:fillRect/>
          </a:stretch>
        </p:blipFill>
        <p:spPr>
          <a:xfrm>
            <a:off x="4705209" y="1023925"/>
            <a:ext cx="4221217" cy="354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57125"/>
            <a:ext cx="85206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95" name="Google Shape;95;p19"/>
          <p:cNvSpPr txBox="1"/>
          <p:nvPr/>
        </p:nvSpPr>
        <p:spPr>
          <a:xfrm>
            <a:off x="389325" y="1160850"/>
            <a:ext cx="4902000" cy="2821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Handled null values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punctuations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digits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stop words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special characters</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Stemming/Lemmatization</a:t>
            </a: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Removed short words</a:t>
            </a:r>
            <a:endParaRPr sz="19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 Embedding</a:t>
            </a:r>
            <a:endParaRPr b="1">
              <a:latin typeface="Montserrat"/>
              <a:ea typeface="Montserrat"/>
              <a:cs typeface="Montserrat"/>
              <a:sym typeface="Montserrat"/>
            </a:endParaRPr>
          </a:p>
        </p:txBody>
      </p:sp>
      <p:sp>
        <p:nvSpPr>
          <p:cNvPr id="102" name="Google Shape;102;p20"/>
          <p:cNvSpPr txBox="1"/>
          <p:nvPr/>
        </p:nvSpPr>
        <p:spPr>
          <a:xfrm>
            <a:off x="462750" y="1103450"/>
            <a:ext cx="47787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Word embedding is a term used for the representation of words for text analysis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Few popular techniques are:</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Countvectorizer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TF-IDF Vectorizer</a:t>
            </a:r>
            <a:endParaRPr sz="1500" b="1">
              <a:solidFill>
                <a:schemeClr val="lt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Word2Vec</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We experimented with different techniques </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500" b="1">
                <a:solidFill>
                  <a:schemeClr val="lt1"/>
                </a:solidFill>
                <a:highlight>
                  <a:srgbClr val="FFFFFF"/>
                </a:highlight>
                <a:latin typeface="Montserrat"/>
                <a:ea typeface="Montserrat"/>
                <a:cs typeface="Montserrat"/>
                <a:sym typeface="Montserrat"/>
              </a:rPr>
              <a:t>and out of which TF-IDF gave us better results.</a:t>
            </a:r>
            <a:endParaRPr sz="15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Using K Means</a:t>
            </a:r>
            <a:endParaRPr b="1">
              <a:latin typeface="Montserrat"/>
              <a:ea typeface="Montserrat"/>
              <a:cs typeface="Montserrat"/>
              <a:sym typeface="Montserrat"/>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Kmeans is an unsupervised machine learning algorithm used for classification.</a:t>
            </a:r>
            <a:endParaRPr sz="19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457200" lvl="0" indent="-349250" algn="l" rtl="0">
              <a:spcBef>
                <a:spcPts val="0"/>
              </a:spcBef>
              <a:spcAft>
                <a:spcPts val="0"/>
              </a:spcAft>
              <a:buClr>
                <a:schemeClr val="lt1"/>
              </a:buClr>
              <a:buSzPts val="1900"/>
              <a:buFont typeface="Montserrat"/>
              <a:buChar char="●"/>
            </a:pPr>
            <a:r>
              <a:rPr lang="en-GB" sz="1900" b="1">
                <a:solidFill>
                  <a:schemeClr val="lt1"/>
                </a:solidFill>
                <a:latin typeface="Montserrat"/>
                <a:ea typeface="Montserrat"/>
                <a:cs typeface="Montserrat"/>
                <a:sym typeface="Montserrat"/>
              </a:rPr>
              <a:t>To solve this problem statement, we went ahead with K Means algorithm to categorize the companies into multiple clusters.</a:t>
            </a:r>
            <a:endParaRPr sz="1900"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847</Words>
  <Application>Microsoft Office PowerPoint</Application>
  <PresentationFormat>On-screen Show (16:9)</PresentationFormat>
  <Paragraphs>163</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Montserrat</vt:lpstr>
      <vt:lpstr>Roboto</vt:lpstr>
      <vt:lpstr>Arial</vt:lpstr>
      <vt:lpstr>Simple Light</vt:lpstr>
      <vt:lpstr>Team Members Shrikanth Ankit Raj</vt:lpstr>
      <vt:lpstr>PowerPoint Presentation</vt:lpstr>
      <vt:lpstr>Problem Statement</vt:lpstr>
      <vt:lpstr>Data Summary</vt:lpstr>
      <vt:lpstr>Data Overview</vt:lpstr>
      <vt:lpstr>Techniques Implemented</vt:lpstr>
      <vt:lpstr>Data Preprocessing</vt:lpstr>
      <vt:lpstr>Word Embedding</vt:lpstr>
      <vt:lpstr>Using K Means</vt:lpstr>
      <vt:lpstr>Optimal number of clusters..</vt:lpstr>
      <vt:lpstr>Cluster 1 : </vt:lpstr>
      <vt:lpstr>Cluster 2 : </vt:lpstr>
      <vt:lpstr>Cluster 3 : </vt:lpstr>
      <vt:lpstr>Cluster 4 : </vt:lpstr>
      <vt:lpstr>Cluster 5 : </vt:lpstr>
      <vt:lpstr>Cluster 6 : </vt:lpstr>
      <vt:lpstr>Cluster 7 : </vt:lpstr>
      <vt:lpstr>Cluster 8 : </vt:lpstr>
      <vt:lpstr>Cluster 9 : </vt:lpstr>
      <vt:lpstr>Cluster 10 : </vt:lpstr>
      <vt:lpstr>Cluster 11 : </vt:lpstr>
      <vt:lpstr>Cluster 12 : </vt:lpstr>
      <vt:lpstr>Distribution of Categories</vt:lpstr>
      <vt:lpstr>Optimal Clusters</vt:lpstr>
      <vt:lpstr>Cluster 1 : ENERGY &amp; UTILITIES</vt:lpstr>
      <vt:lpstr>Cluster 2 : INFORMATION TECHNOLOGY</vt:lpstr>
      <vt:lpstr>Cluster 3 : FOOD DELIVERY SERVICES</vt:lpstr>
      <vt:lpstr>Cluster 4 : REAL ESTATE &amp; LEGAL</vt:lpstr>
      <vt:lpstr>Cluster 5 : INSURANCE</vt:lpstr>
      <vt:lpstr>Cluster 6 : EVENT MANAGEMENT</vt:lpstr>
      <vt:lpstr>Cluster 7 : HEALTHCARE</vt:lpstr>
      <vt:lpstr>Cluster 8 : DIGITAL MARKETING</vt:lpstr>
      <vt:lpstr>Cluster 9 : HOME SERVICES</vt:lpstr>
      <vt:lpstr>Distribution based on ‘Homepage_txt’ Column</vt:lpstr>
      <vt:lpstr>Optimal Clusters</vt:lpstr>
      <vt:lpstr>INSIGHTS FROM Meta_keywords &amp; Meta_description..</vt:lpstr>
      <vt:lpstr>Optimal Clusters</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Shrikanth Ankit Raj</dc:title>
  <cp:lastModifiedBy>Shrikanth R</cp:lastModifiedBy>
  <cp:revision>4</cp:revision>
  <dcterms:modified xsi:type="dcterms:W3CDTF">2021-09-18T06:12:57Z</dcterms:modified>
</cp:coreProperties>
</file>